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strument Sans Medium"/>
      <p:regular r:id="rId15"/>
    </p:embeddedFont>
    <p:embeddedFont>
      <p:font typeface="Instrument Sans Medium"/>
      <p:regular r:id="rId16"/>
    </p:embeddedFont>
    <p:embeddedFont>
      <p:font typeface="Instrument Sans Medium"/>
      <p:regular r:id="rId17"/>
    </p:embeddedFont>
    <p:embeddedFont>
      <p:font typeface="Instrument Sans Medium"/>
      <p:regular r:id="rId18"/>
    </p:embeddedFont>
    <p:embeddedFont>
      <p:font typeface="Open Sans"/>
      <p:regular r:id="rId19"/>
    </p:embeddedFont>
    <p:embeddedFont>
      <p:font typeface="Open Sans"/>
      <p:regular r:id="rId20"/>
    </p:embeddedFont>
    <p:embeddedFont>
      <p:font typeface="Open Sans"/>
      <p:regular r:id="rId21"/>
    </p:embeddedFont>
    <p:embeddedFont>
      <p:font typeface="Open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4-1.png>
</file>

<file path=ppt/media/image-4-2.png>
</file>

<file path=ppt/media/image-4-3.png>
</file>

<file path=ppt/media/image-5-1.png>
</file>

<file path=ppt/media/image-5-2.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51572"/>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Inkwell AI: Empowering Knowledge in the Digital Age</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246352" y="3760351"/>
            <a:ext cx="10137577" cy="708779"/>
          </a:xfrm>
          <a:prstGeom prst="rect">
            <a:avLst/>
          </a:prstGeom>
          <a:noFill/>
          <a:ln/>
        </p:spPr>
        <p:txBody>
          <a:bodyPr wrap="none" lIns="0" tIns="0" rIns="0" bIns="0" rtlCol="0" anchor="t"/>
          <a:lstStyle/>
          <a:p>
            <a:pPr algn="ct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The Problem: An Information Overload</a:t>
            </a:r>
            <a:endParaRPr lang="en-US" sz="4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24038"/>
            <a:ext cx="12265938" cy="708779"/>
          </a:xfrm>
          <a:prstGeom prst="rect">
            <a:avLst/>
          </a:prstGeom>
          <a:noFill/>
          <a:ln/>
        </p:spPr>
        <p:txBody>
          <a:bodyPr wrap="none" lIns="0" tIns="0" rIns="0" bIns="0" rtlCol="0" anchor="t"/>
          <a:lstStyle/>
          <a:p>
            <a:pP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Inkwell AI: Your Intelligent Content Companion</a:t>
            </a:r>
            <a:endParaRPr lang="en-US" sz="4450" dirty="0"/>
          </a:p>
        </p:txBody>
      </p:sp>
      <p:sp>
        <p:nvSpPr>
          <p:cNvPr id="3" name="Shape 1"/>
          <p:cNvSpPr/>
          <p:nvPr/>
        </p:nvSpPr>
        <p:spPr>
          <a:xfrm>
            <a:off x="793790" y="3128129"/>
            <a:ext cx="396835" cy="396835"/>
          </a:xfrm>
          <a:prstGeom prst="roundRect">
            <a:avLst>
              <a:gd name="adj" fmla="val 8574"/>
            </a:avLst>
          </a:prstGeom>
          <a:solidFill>
            <a:srgbClr val="3E3E3E"/>
          </a:solidFill>
          <a:ln/>
        </p:spPr>
      </p:sp>
      <p:sp>
        <p:nvSpPr>
          <p:cNvPr id="4" name="Text 2"/>
          <p:cNvSpPr/>
          <p:nvPr/>
        </p:nvSpPr>
        <p:spPr>
          <a:xfrm>
            <a:off x="1417439" y="3128129"/>
            <a:ext cx="4035743" cy="354330"/>
          </a:xfrm>
          <a:prstGeom prst="rect">
            <a:avLst/>
          </a:prstGeom>
          <a:noFill/>
          <a:ln/>
        </p:spPr>
        <p:txBody>
          <a:bodyPr wrap="none" lIns="0" tIns="0" rIns="0" bIns="0" rtlCol="0" anchor="t"/>
          <a:lstStyle/>
          <a:p>
            <a:pPr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Automated Thread Generation</a:t>
            </a:r>
            <a:endParaRPr lang="en-US" sz="2200" dirty="0"/>
          </a:p>
        </p:txBody>
      </p:sp>
      <p:sp>
        <p:nvSpPr>
          <p:cNvPr id="5" name="Text 3"/>
          <p:cNvSpPr/>
          <p:nvPr/>
        </p:nvSpPr>
        <p:spPr>
          <a:xfrm>
            <a:off x="1417439" y="3618548"/>
            <a:ext cx="5784413" cy="1088708"/>
          </a:xfrm>
          <a:prstGeom prst="rect">
            <a:avLst/>
          </a:prstGeom>
          <a:noFill/>
          <a:ln/>
        </p:spPr>
        <p:txBody>
          <a:bodyPr wrap="square" lIns="0" tIns="0" rIns="0" bIns="0" rtlCol="0" anchor="t"/>
          <a:lstStyle/>
          <a:p>
            <a:pPr indent="0" marL="0">
              <a:lnSpc>
                <a:spcPts val="2850"/>
              </a:lnSpc>
              <a:buNone/>
            </a:pPr>
            <a:r>
              <a:rPr lang="en-US" sz="1750" dirty="0">
                <a:solidFill>
                  <a:srgbClr val="BFBFBF"/>
                </a:solidFill>
                <a:latin typeface="Open Sans" pitchFamily="34" charset="0"/>
                <a:ea typeface="Open Sans" pitchFamily="34" charset="-122"/>
                <a:cs typeface="Open Sans" pitchFamily="34" charset="-120"/>
              </a:rPr>
              <a:t>Automates content creation on Bluesky, driving consistent engagement with scheduled, high-quality threads every 30 minutes.</a:t>
            </a:r>
            <a:endParaRPr lang="en-US" sz="1750" dirty="0"/>
          </a:p>
        </p:txBody>
      </p:sp>
      <p:sp>
        <p:nvSpPr>
          <p:cNvPr id="6" name="Shape 4"/>
          <p:cNvSpPr/>
          <p:nvPr/>
        </p:nvSpPr>
        <p:spPr>
          <a:xfrm>
            <a:off x="7428667" y="3128129"/>
            <a:ext cx="396835" cy="396835"/>
          </a:xfrm>
          <a:prstGeom prst="roundRect">
            <a:avLst>
              <a:gd name="adj" fmla="val 8574"/>
            </a:avLst>
          </a:prstGeom>
          <a:solidFill>
            <a:srgbClr val="3E3E3E"/>
          </a:solidFill>
          <a:ln/>
        </p:spPr>
      </p:sp>
      <p:sp>
        <p:nvSpPr>
          <p:cNvPr id="7" name="Text 5"/>
          <p:cNvSpPr/>
          <p:nvPr/>
        </p:nvSpPr>
        <p:spPr>
          <a:xfrm>
            <a:off x="8052316" y="312812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Reply On Mention</a:t>
            </a:r>
            <a:endParaRPr lang="en-US" sz="2200" dirty="0"/>
          </a:p>
        </p:txBody>
      </p:sp>
      <p:sp>
        <p:nvSpPr>
          <p:cNvPr id="8" name="Text 6"/>
          <p:cNvSpPr/>
          <p:nvPr/>
        </p:nvSpPr>
        <p:spPr>
          <a:xfrm>
            <a:off x="8052316" y="3618548"/>
            <a:ext cx="5784413" cy="1088708"/>
          </a:xfrm>
          <a:prstGeom prst="rect">
            <a:avLst/>
          </a:prstGeom>
          <a:noFill/>
          <a:ln/>
        </p:spPr>
        <p:txBody>
          <a:bodyPr wrap="square" lIns="0" tIns="0" rIns="0" bIns="0" rtlCol="0" anchor="t"/>
          <a:lstStyle/>
          <a:p>
            <a:pPr indent="0" marL="0">
              <a:lnSpc>
                <a:spcPts val="2850"/>
              </a:lnSpc>
              <a:buNone/>
            </a:pPr>
            <a:r>
              <a:rPr lang="en-US" sz="1750" dirty="0">
                <a:solidFill>
                  <a:srgbClr val="BFBFBF"/>
                </a:solidFill>
                <a:latin typeface="Open Sans" pitchFamily="34" charset="0"/>
                <a:ea typeface="Open Sans" pitchFamily="34" charset="-122"/>
                <a:cs typeface="Open Sans" pitchFamily="34" charset="-120"/>
              </a:rPr>
              <a:t>Provides instant responses to user questions and mentions, fostering a sense of connection and community.</a:t>
            </a:r>
            <a:endParaRPr lang="en-US" sz="1750" dirty="0"/>
          </a:p>
        </p:txBody>
      </p:sp>
      <p:sp>
        <p:nvSpPr>
          <p:cNvPr id="9" name="Shape 7"/>
          <p:cNvSpPr/>
          <p:nvPr/>
        </p:nvSpPr>
        <p:spPr>
          <a:xfrm>
            <a:off x="793790" y="5189220"/>
            <a:ext cx="396835" cy="396835"/>
          </a:xfrm>
          <a:prstGeom prst="roundRect">
            <a:avLst>
              <a:gd name="adj" fmla="val 8574"/>
            </a:avLst>
          </a:prstGeom>
          <a:solidFill>
            <a:srgbClr val="3E3E3E"/>
          </a:solidFill>
          <a:ln/>
        </p:spPr>
      </p:sp>
      <p:sp>
        <p:nvSpPr>
          <p:cNvPr id="10" name="Text 8"/>
          <p:cNvSpPr/>
          <p:nvPr/>
        </p:nvSpPr>
        <p:spPr>
          <a:xfrm>
            <a:off x="1417439" y="5189220"/>
            <a:ext cx="3968591" cy="354330"/>
          </a:xfrm>
          <a:prstGeom prst="rect">
            <a:avLst/>
          </a:prstGeom>
          <a:noFill/>
          <a:ln/>
        </p:spPr>
        <p:txBody>
          <a:bodyPr wrap="none" lIns="0" tIns="0" rIns="0" bIns="0" rtlCol="0" anchor="t"/>
          <a:lstStyle/>
          <a:p>
            <a:pPr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Ebook Generation on Demand</a:t>
            </a:r>
            <a:endParaRPr lang="en-US" sz="2200" dirty="0"/>
          </a:p>
        </p:txBody>
      </p:sp>
      <p:sp>
        <p:nvSpPr>
          <p:cNvPr id="11" name="Text 9"/>
          <p:cNvSpPr/>
          <p:nvPr/>
        </p:nvSpPr>
        <p:spPr>
          <a:xfrm>
            <a:off x="1417439" y="5679638"/>
            <a:ext cx="12419171" cy="725805"/>
          </a:xfrm>
          <a:prstGeom prst="rect">
            <a:avLst/>
          </a:prstGeom>
          <a:noFill/>
          <a:ln/>
        </p:spPr>
        <p:txBody>
          <a:bodyPr wrap="square" lIns="0" tIns="0" rIns="0" bIns="0" rtlCol="0" anchor="t"/>
          <a:lstStyle/>
          <a:p>
            <a:pPr indent="0" marL="0">
              <a:lnSpc>
                <a:spcPts val="2850"/>
              </a:lnSpc>
              <a:buNone/>
            </a:pPr>
            <a:r>
              <a:rPr lang="en-US" sz="1750" dirty="0">
                <a:solidFill>
                  <a:srgbClr val="BFBFBF"/>
                </a:solidFill>
                <a:latin typeface="Open Sans" pitchFamily="34" charset="0"/>
                <a:ea typeface="Open Sans" pitchFamily="34" charset="-122"/>
                <a:cs typeface="Open Sans" pitchFamily="34" charset="-120"/>
              </a:rPr>
              <a:t>Empowers users with effortless creation of quality ebooks in multiple formats and styles, enabling content repurposing, lead generation, and knowledge sharing while saving time and costs. </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708547"/>
            <a:ext cx="9393079" cy="708779"/>
          </a:xfrm>
          <a:prstGeom prst="rect">
            <a:avLst/>
          </a:prstGeom>
          <a:noFill/>
          <a:ln/>
        </p:spPr>
        <p:txBody>
          <a:bodyPr wrap="none" lIns="0" tIns="0" rIns="0" bIns="0" rtlCol="0" anchor="t"/>
          <a:lstStyle/>
          <a:p>
            <a:pP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Inkwell AI: Capabilities and Features</a:t>
            </a:r>
            <a:endParaRPr lang="en-US" sz="4450" dirty="0"/>
          </a:p>
        </p:txBody>
      </p:sp>
      <p:pic>
        <p:nvPicPr>
          <p:cNvPr id="3" name="Image 0" descr="preencoded.png">    </p:cNvPr>
          <p:cNvPicPr>
            <a:picLocks noChangeAspect="1"/>
          </p:cNvPicPr>
          <p:nvPr/>
        </p:nvPicPr>
        <p:blipFill>
          <a:blip r:embed="rId1"/>
          <a:stretch>
            <a:fillRect/>
          </a:stretch>
        </p:blipFill>
        <p:spPr>
          <a:xfrm>
            <a:off x="801410" y="2903458"/>
            <a:ext cx="3226356" cy="3402330"/>
          </a:xfrm>
          <a:prstGeom prst="rect">
            <a:avLst/>
          </a:prstGeom>
        </p:spPr>
      </p:pic>
      <p:pic>
        <p:nvPicPr>
          <p:cNvPr id="4" name="Image 1" descr="preencoded.png">    </p:cNvPr>
          <p:cNvPicPr>
            <a:picLocks noChangeAspect="1"/>
          </p:cNvPicPr>
          <p:nvPr/>
        </p:nvPicPr>
        <p:blipFill>
          <a:blip r:embed="rId2"/>
          <a:stretch>
            <a:fillRect/>
          </a:stretch>
        </p:blipFill>
        <p:spPr>
          <a:xfrm>
            <a:off x="4209217" y="2903458"/>
            <a:ext cx="4340662" cy="3402330"/>
          </a:xfrm>
          <a:prstGeom prst="rect">
            <a:avLst/>
          </a:prstGeom>
        </p:spPr>
      </p:pic>
      <p:pic>
        <p:nvPicPr>
          <p:cNvPr id="5" name="Image 2" descr="preencoded.png">    </p:cNvPr>
          <p:cNvPicPr>
            <a:picLocks noChangeAspect="1"/>
          </p:cNvPicPr>
          <p:nvPr/>
        </p:nvPicPr>
        <p:blipFill>
          <a:blip r:embed="rId3"/>
          <a:stretch>
            <a:fillRect/>
          </a:stretch>
        </p:blipFill>
        <p:spPr>
          <a:xfrm>
            <a:off x="8731329" y="2903458"/>
            <a:ext cx="5097661" cy="34023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5951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Potential Traction</a:t>
            </a:r>
            <a:endParaRPr lang="en-US" sz="4450" dirty="0"/>
          </a:p>
        </p:txBody>
      </p:sp>
      <p:pic>
        <p:nvPicPr>
          <p:cNvPr id="3" name="Image 0" descr="preencoded.png">    </p:cNvPr>
          <p:cNvPicPr>
            <a:picLocks noChangeAspect="1"/>
          </p:cNvPicPr>
          <p:nvPr/>
        </p:nvPicPr>
        <p:blipFill>
          <a:blip r:embed="rId1"/>
          <a:stretch>
            <a:fillRect/>
          </a:stretch>
        </p:blipFill>
        <p:spPr>
          <a:xfrm>
            <a:off x="793790" y="2908459"/>
            <a:ext cx="566976" cy="566976"/>
          </a:xfrm>
          <a:prstGeom prst="rect">
            <a:avLst/>
          </a:prstGeom>
        </p:spPr>
      </p:pic>
      <p:sp>
        <p:nvSpPr>
          <p:cNvPr id="4" name="Text 1"/>
          <p:cNvSpPr/>
          <p:nvPr/>
        </p:nvSpPr>
        <p:spPr>
          <a:xfrm>
            <a:off x="793790" y="3702248"/>
            <a:ext cx="6074926"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Disrupting Traditional Book Drafting Timelines</a:t>
            </a:r>
            <a:endParaRPr lang="en-US" sz="2200" dirty="0"/>
          </a:p>
        </p:txBody>
      </p:sp>
      <p:sp>
        <p:nvSpPr>
          <p:cNvPr id="5" name="Text 2"/>
          <p:cNvSpPr/>
          <p:nvPr/>
        </p:nvSpPr>
        <p:spPr>
          <a:xfrm>
            <a:off x="793790" y="4192667"/>
            <a:ext cx="6351270" cy="2177415"/>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The traditional book drafting process averages 4 months to a year. Inkwell AI drastically reduces this to 2-5 minutes, empowering writers to overcome writer's block and rapidly generate initial drafts, unlocking unprecedented creative velocity and market entry speed. This addresses a massive bottleneck in the publishing industry.</a:t>
            </a:r>
            <a:endParaRPr lang="en-US" sz="1750" dirty="0"/>
          </a:p>
        </p:txBody>
      </p:sp>
      <p:pic>
        <p:nvPicPr>
          <p:cNvPr id="6" name="Image 1" descr="preencoded.png">    </p:cNvPr>
          <p:cNvPicPr>
            <a:picLocks noChangeAspect="1"/>
          </p:cNvPicPr>
          <p:nvPr/>
        </p:nvPicPr>
        <p:blipFill>
          <a:blip r:embed="rId2"/>
          <a:stretch>
            <a:fillRect/>
          </a:stretch>
        </p:blipFill>
        <p:spPr>
          <a:xfrm>
            <a:off x="7485221" y="2908459"/>
            <a:ext cx="566976" cy="566976"/>
          </a:xfrm>
          <a:prstGeom prst="rect">
            <a:avLst/>
          </a:prstGeom>
        </p:spPr>
      </p:pic>
      <p:sp>
        <p:nvSpPr>
          <p:cNvPr id="7" name="Text 3"/>
          <p:cNvSpPr/>
          <p:nvPr/>
        </p:nvSpPr>
        <p:spPr>
          <a:xfrm>
            <a:off x="7485221" y="3702248"/>
            <a:ext cx="6351389" cy="708660"/>
          </a:xfrm>
          <a:prstGeom prst="rect">
            <a:avLst/>
          </a:prstGeom>
          <a:noFill/>
          <a:ln/>
        </p:spPr>
        <p:txBody>
          <a:bodyPr wrap="squar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Empowering Educators and Streamlining Student Research</a:t>
            </a:r>
            <a:endParaRPr lang="en-US" sz="2200" dirty="0"/>
          </a:p>
        </p:txBody>
      </p:sp>
      <p:sp>
        <p:nvSpPr>
          <p:cNvPr id="8" name="Text 4"/>
          <p:cNvSpPr/>
          <p:nvPr/>
        </p:nvSpPr>
        <p:spPr>
          <a:xfrm>
            <a:off x="7485221" y="4546997"/>
            <a:ext cx="6351389" cy="1451610"/>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Inkwell AI can help teachers overcome the challenge of finding time to create extra learning materials. It can also help students who struggle with starting their essays or doing research by giving them a helpful starting point.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77228"/>
            <a:ext cx="12122587" cy="708779"/>
          </a:xfrm>
          <a:prstGeom prst="rect">
            <a:avLst/>
          </a:prstGeom>
          <a:noFill/>
          <a:ln/>
        </p:spPr>
        <p:txBody>
          <a:bodyPr wrap="none" lIns="0" tIns="0" rIns="0" bIns="0" rtlCol="0" anchor="t"/>
          <a:lstStyle/>
          <a:p>
            <a:pP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The Buildathon Journey: 20 Days of Innovation</a:t>
            </a:r>
            <a:endParaRPr lang="en-US" sz="4450" dirty="0"/>
          </a:p>
        </p:txBody>
      </p:sp>
      <p:sp>
        <p:nvSpPr>
          <p:cNvPr id="3" name="Shape 1"/>
          <p:cNvSpPr/>
          <p:nvPr/>
        </p:nvSpPr>
        <p:spPr>
          <a:xfrm>
            <a:off x="1118711" y="1726168"/>
            <a:ext cx="30480" cy="5826085"/>
          </a:xfrm>
          <a:prstGeom prst="roundRect">
            <a:avLst>
              <a:gd name="adj" fmla="val 111628"/>
            </a:avLst>
          </a:prstGeom>
          <a:solidFill>
            <a:srgbClr val="575757"/>
          </a:solidFill>
          <a:ln/>
        </p:spPr>
      </p:sp>
      <p:sp>
        <p:nvSpPr>
          <p:cNvPr id="4" name="Shape 2"/>
          <p:cNvSpPr/>
          <p:nvPr/>
        </p:nvSpPr>
        <p:spPr>
          <a:xfrm>
            <a:off x="1358622" y="2221230"/>
            <a:ext cx="793790" cy="30480"/>
          </a:xfrm>
          <a:prstGeom prst="roundRect">
            <a:avLst>
              <a:gd name="adj" fmla="val 111628"/>
            </a:avLst>
          </a:prstGeom>
          <a:solidFill>
            <a:srgbClr val="575757"/>
          </a:solidFill>
          <a:ln/>
        </p:spPr>
      </p:sp>
      <p:sp>
        <p:nvSpPr>
          <p:cNvPr id="5" name="Shape 3"/>
          <p:cNvSpPr/>
          <p:nvPr/>
        </p:nvSpPr>
        <p:spPr>
          <a:xfrm>
            <a:off x="878800" y="1981319"/>
            <a:ext cx="510302" cy="510302"/>
          </a:xfrm>
          <a:prstGeom prst="roundRect">
            <a:avLst>
              <a:gd name="adj" fmla="val 6667"/>
            </a:avLst>
          </a:prstGeom>
          <a:solidFill>
            <a:srgbClr val="3E3E3E"/>
          </a:solidFill>
          <a:ln/>
        </p:spPr>
      </p:sp>
      <p:sp>
        <p:nvSpPr>
          <p:cNvPr id="6" name="Text 4"/>
          <p:cNvSpPr/>
          <p:nvPr/>
        </p:nvSpPr>
        <p:spPr>
          <a:xfrm>
            <a:off x="1067753" y="2066330"/>
            <a:ext cx="132398" cy="340281"/>
          </a:xfrm>
          <a:prstGeom prst="rect">
            <a:avLst/>
          </a:prstGeom>
          <a:noFill/>
          <a:ln/>
        </p:spPr>
        <p:txBody>
          <a:bodyPr wrap="none" lIns="0" tIns="0" rIns="0" bIns="0" rtlCol="0" anchor="t"/>
          <a:lstStyle/>
          <a:p>
            <a:pPr algn="ctr" indent="0" marL="0">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1</a:t>
            </a:r>
            <a:endParaRPr lang="en-US" sz="2650" dirty="0"/>
          </a:p>
        </p:txBody>
      </p:sp>
      <p:sp>
        <p:nvSpPr>
          <p:cNvPr id="7" name="Text 5"/>
          <p:cNvSpPr/>
          <p:nvPr/>
        </p:nvSpPr>
        <p:spPr>
          <a:xfrm>
            <a:off x="2381488" y="195298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MVP Development</a:t>
            </a:r>
            <a:endParaRPr lang="en-US" sz="2200" dirty="0"/>
          </a:p>
        </p:txBody>
      </p:sp>
      <p:sp>
        <p:nvSpPr>
          <p:cNvPr id="8" name="Text 6"/>
          <p:cNvSpPr/>
          <p:nvPr/>
        </p:nvSpPr>
        <p:spPr>
          <a:xfrm>
            <a:off x="2381488" y="2443401"/>
            <a:ext cx="11455122" cy="725805"/>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During the initial development phase, we launched a functional Bluesky bot capable of generating ebooks based on user-provided topics, establishing a core foundation for future iterations.</a:t>
            </a:r>
            <a:endParaRPr lang="en-US" sz="1750" dirty="0"/>
          </a:p>
        </p:txBody>
      </p:sp>
      <p:sp>
        <p:nvSpPr>
          <p:cNvPr id="9" name="Shape 7"/>
          <p:cNvSpPr/>
          <p:nvPr/>
        </p:nvSpPr>
        <p:spPr>
          <a:xfrm>
            <a:off x="1358622" y="4117896"/>
            <a:ext cx="793790" cy="30480"/>
          </a:xfrm>
          <a:prstGeom prst="roundRect">
            <a:avLst>
              <a:gd name="adj" fmla="val 111628"/>
            </a:avLst>
          </a:prstGeom>
          <a:solidFill>
            <a:srgbClr val="575757"/>
          </a:solidFill>
          <a:ln/>
        </p:spPr>
      </p:sp>
      <p:sp>
        <p:nvSpPr>
          <p:cNvPr id="10" name="Shape 8"/>
          <p:cNvSpPr/>
          <p:nvPr/>
        </p:nvSpPr>
        <p:spPr>
          <a:xfrm>
            <a:off x="878800" y="3877985"/>
            <a:ext cx="510302" cy="510302"/>
          </a:xfrm>
          <a:prstGeom prst="roundRect">
            <a:avLst>
              <a:gd name="adj" fmla="val 6667"/>
            </a:avLst>
          </a:prstGeom>
          <a:solidFill>
            <a:srgbClr val="3E3E3E"/>
          </a:solidFill>
          <a:ln/>
        </p:spPr>
      </p:sp>
      <p:sp>
        <p:nvSpPr>
          <p:cNvPr id="11" name="Text 9"/>
          <p:cNvSpPr/>
          <p:nvPr/>
        </p:nvSpPr>
        <p:spPr>
          <a:xfrm>
            <a:off x="1040130" y="3962995"/>
            <a:ext cx="187523" cy="340281"/>
          </a:xfrm>
          <a:prstGeom prst="rect">
            <a:avLst/>
          </a:prstGeom>
          <a:noFill/>
          <a:ln/>
        </p:spPr>
        <p:txBody>
          <a:bodyPr wrap="none" lIns="0" tIns="0" rIns="0" bIns="0" rtlCol="0" anchor="t"/>
          <a:lstStyle/>
          <a:p>
            <a:pPr algn="ctr" indent="0" marL="0">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2</a:t>
            </a:r>
            <a:endParaRPr lang="en-US" sz="2650" dirty="0"/>
          </a:p>
        </p:txBody>
      </p:sp>
      <p:sp>
        <p:nvSpPr>
          <p:cNvPr id="12" name="Text 10"/>
          <p:cNvSpPr/>
          <p:nvPr/>
        </p:nvSpPr>
        <p:spPr>
          <a:xfrm>
            <a:off x="2381488" y="384964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V1 Enhancement</a:t>
            </a:r>
            <a:endParaRPr lang="en-US" sz="2200" dirty="0"/>
          </a:p>
        </p:txBody>
      </p:sp>
      <p:sp>
        <p:nvSpPr>
          <p:cNvPr id="13" name="Text 11"/>
          <p:cNvSpPr/>
          <p:nvPr/>
        </p:nvSpPr>
        <p:spPr>
          <a:xfrm>
            <a:off x="2381488" y="4340066"/>
            <a:ext cx="11455122" cy="725805"/>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Building on the MVP, we implemented automated thread generation every 30 minutes and enabled the bot to respond to user questions and mentions, significantly enhancing engagement and interactivity.</a:t>
            </a:r>
            <a:endParaRPr lang="en-US" sz="1750" dirty="0"/>
          </a:p>
        </p:txBody>
      </p:sp>
      <p:sp>
        <p:nvSpPr>
          <p:cNvPr id="14" name="Shape 12"/>
          <p:cNvSpPr/>
          <p:nvPr/>
        </p:nvSpPr>
        <p:spPr>
          <a:xfrm>
            <a:off x="1358622" y="6014561"/>
            <a:ext cx="793790" cy="30480"/>
          </a:xfrm>
          <a:prstGeom prst="roundRect">
            <a:avLst>
              <a:gd name="adj" fmla="val 111628"/>
            </a:avLst>
          </a:prstGeom>
          <a:solidFill>
            <a:srgbClr val="575757"/>
          </a:solidFill>
          <a:ln/>
        </p:spPr>
      </p:sp>
      <p:sp>
        <p:nvSpPr>
          <p:cNvPr id="15" name="Shape 13"/>
          <p:cNvSpPr/>
          <p:nvPr/>
        </p:nvSpPr>
        <p:spPr>
          <a:xfrm>
            <a:off x="878800" y="5774650"/>
            <a:ext cx="510302" cy="510302"/>
          </a:xfrm>
          <a:prstGeom prst="roundRect">
            <a:avLst>
              <a:gd name="adj" fmla="val 6667"/>
            </a:avLst>
          </a:prstGeom>
          <a:solidFill>
            <a:srgbClr val="3E3E3E"/>
          </a:solidFill>
          <a:ln/>
        </p:spPr>
      </p:sp>
      <p:sp>
        <p:nvSpPr>
          <p:cNvPr id="16" name="Text 14"/>
          <p:cNvSpPr/>
          <p:nvPr/>
        </p:nvSpPr>
        <p:spPr>
          <a:xfrm>
            <a:off x="1035725" y="5859661"/>
            <a:ext cx="196334" cy="340281"/>
          </a:xfrm>
          <a:prstGeom prst="rect">
            <a:avLst/>
          </a:prstGeom>
          <a:noFill/>
          <a:ln/>
        </p:spPr>
        <p:txBody>
          <a:bodyPr wrap="none" lIns="0" tIns="0" rIns="0" bIns="0" rtlCol="0" anchor="t"/>
          <a:lstStyle/>
          <a:p>
            <a:pPr algn="ctr" indent="0" marL="0">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3</a:t>
            </a:r>
            <a:endParaRPr lang="en-US" sz="2650" dirty="0"/>
          </a:p>
        </p:txBody>
      </p:sp>
      <p:sp>
        <p:nvSpPr>
          <p:cNvPr id="17" name="Text 15"/>
          <p:cNvSpPr/>
          <p:nvPr/>
        </p:nvSpPr>
        <p:spPr>
          <a:xfrm>
            <a:off x="2381488" y="574631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V2 Enhancement</a:t>
            </a:r>
            <a:endParaRPr lang="en-US" sz="2200" dirty="0"/>
          </a:p>
        </p:txBody>
      </p:sp>
      <p:sp>
        <p:nvSpPr>
          <p:cNvPr id="18" name="Text 16"/>
          <p:cNvSpPr/>
          <p:nvPr/>
        </p:nvSpPr>
        <p:spPr>
          <a:xfrm>
            <a:off x="2381488" y="6236732"/>
            <a:ext cx="11455122" cy="1088708"/>
          </a:xfrm>
          <a:prstGeom prst="rect">
            <a:avLst/>
          </a:prstGeom>
          <a:noFill/>
          <a:ln/>
        </p:spPr>
        <p:txBody>
          <a:bodyPr wrap="square" lIns="0" tIns="0" rIns="0" bIns="0" rtlCol="0" anchor="t"/>
          <a:lstStyle/>
          <a:p>
            <a:pPr algn="l" indent="0" marL="0">
              <a:lnSpc>
                <a:spcPts val="2850"/>
              </a:lnSpc>
              <a:buNone/>
            </a:pPr>
            <a:r>
              <a:rPr lang="en-US" sz="1750" dirty="0">
                <a:solidFill>
                  <a:srgbClr val="BFBFBF"/>
                </a:solidFill>
                <a:latin typeface="Open Sans" pitchFamily="34" charset="0"/>
                <a:ea typeface="Open Sans" pitchFamily="34" charset="-122"/>
                <a:cs typeface="Open Sans" pitchFamily="34" charset="-120"/>
              </a:rPr>
              <a:t>We introduced comprehensive ebook customization options, including various output formats (doc, text, pdf), user-defined chapter numbers (1-20), and selectable writing styles (narrative,expository, professional etc.). We also enhanced the design of generated PDF outputs for improved readability and presentation.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3871" y="663416"/>
            <a:ext cx="7709059" cy="1281113"/>
          </a:xfrm>
          <a:prstGeom prst="rect">
            <a:avLst/>
          </a:prstGeom>
          <a:noFill/>
          <a:ln/>
        </p:spPr>
        <p:txBody>
          <a:bodyPr wrap="square" lIns="0" tIns="0" rIns="0" bIns="0" rtlCol="0" anchor="t"/>
          <a:lstStyle/>
          <a:p>
            <a:pPr indent="0" marL="0">
              <a:lnSpc>
                <a:spcPts val="5000"/>
              </a:lnSpc>
              <a:buNone/>
            </a:pPr>
            <a:r>
              <a:rPr lang="en-US" sz="4000" dirty="0">
                <a:solidFill>
                  <a:srgbClr val="FEFEFE"/>
                </a:solidFill>
                <a:latin typeface="Instrument Sans Medium" pitchFamily="34" charset="0"/>
                <a:ea typeface="Instrument Sans Medium" pitchFamily="34" charset="-122"/>
                <a:cs typeface="Instrument Sans Medium" pitchFamily="34" charset="-120"/>
              </a:rPr>
              <a:t>Future Projections: Scaling Inkwell AI</a:t>
            </a:r>
            <a:endParaRPr lang="en-US" sz="4000" dirty="0"/>
          </a:p>
        </p:txBody>
      </p:sp>
      <p:pic>
        <p:nvPicPr>
          <p:cNvPr id="4" name="Image 1" descr="preencoded.png">    </p:cNvPr>
          <p:cNvPicPr>
            <a:picLocks noChangeAspect="1"/>
          </p:cNvPicPr>
          <p:nvPr/>
        </p:nvPicPr>
        <p:blipFill>
          <a:blip r:embed="rId2"/>
          <a:stretch>
            <a:fillRect/>
          </a:stretch>
        </p:blipFill>
        <p:spPr>
          <a:xfrm>
            <a:off x="6203871" y="2251948"/>
            <a:ext cx="1024890" cy="1837134"/>
          </a:xfrm>
          <a:prstGeom prst="rect">
            <a:avLst/>
          </a:prstGeom>
        </p:spPr>
      </p:pic>
      <p:sp>
        <p:nvSpPr>
          <p:cNvPr id="5" name="Text 1"/>
          <p:cNvSpPr/>
          <p:nvPr/>
        </p:nvSpPr>
        <p:spPr>
          <a:xfrm>
            <a:off x="7536180" y="2456855"/>
            <a:ext cx="3158371" cy="320278"/>
          </a:xfrm>
          <a:prstGeom prst="rect">
            <a:avLst/>
          </a:prstGeom>
          <a:noFill/>
          <a:ln/>
        </p:spPr>
        <p:txBody>
          <a:bodyPr wrap="none" lIns="0" tIns="0" rIns="0" bIns="0" rtlCol="0" anchor="t"/>
          <a:lstStyle/>
          <a:p>
            <a:pPr algn="l" indent="0" marL="0">
              <a:lnSpc>
                <a:spcPts val="2500"/>
              </a:lnSpc>
              <a:buNone/>
            </a:pPr>
            <a:r>
              <a:rPr lang="en-US" sz="2000" dirty="0">
                <a:solidFill>
                  <a:srgbClr val="BFBFBF"/>
                </a:solidFill>
                <a:latin typeface="Instrument Sans Medium" pitchFamily="34" charset="0"/>
                <a:ea typeface="Instrument Sans Medium" pitchFamily="34" charset="-122"/>
                <a:cs typeface="Instrument Sans Medium" pitchFamily="34" charset="-120"/>
              </a:rPr>
              <a:t>Context Aware Generation</a:t>
            </a:r>
            <a:endParaRPr lang="en-US" sz="2000" dirty="0"/>
          </a:p>
        </p:txBody>
      </p:sp>
      <p:sp>
        <p:nvSpPr>
          <p:cNvPr id="6" name="Text 2"/>
          <p:cNvSpPr/>
          <p:nvPr/>
        </p:nvSpPr>
        <p:spPr>
          <a:xfrm>
            <a:off x="7536180" y="2900124"/>
            <a:ext cx="6376749" cy="984052"/>
          </a:xfrm>
          <a:prstGeom prst="rect">
            <a:avLst/>
          </a:prstGeom>
          <a:noFill/>
          <a:ln/>
        </p:spPr>
        <p:txBody>
          <a:bodyPr wrap="square" lIns="0" tIns="0" rIns="0" bIns="0" rtlCol="0" anchor="t"/>
          <a:lstStyle/>
          <a:p>
            <a:pPr algn="l" indent="0" marL="0">
              <a:lnSpc>
                <a:spcPts val="2550"/>
              </a:lnSpc>
              <a:buNone/>
            </a:pPr>
            <a:r>
              <a:rPr lang="en-US" sz="1600" dirty="0">
                <a:solidFill>
                  <a:srgbClr val="BFBFBF"/>
                </a:solidFill>
                <a:latin typeface="Open Sans" pitchFamily="34" charset="0"/>
                <a:ea typeface="Open Sans" pitchFamily="34" charset="-122"/>
                <a:cs typeface="Open Sans" pitchFamily="34" charset="-120"/>
              </a:rPr>
              <a:t>Leveraging advanced contextual analysis and web integration for highly relevant, data-driven ebook creation, enhancing user experience .</a:t>
            </a:r>
            <a:endParaRPr lang="en-US" sz="1600" dirty="0"/>
          </a:p>
        </p:txBody>
      </p:sp>
      <p:pic>
        <p:nvPicPr>
          <p:cNvPr id="7" name="Image 2" descr="preencoded.png">    </p:cNvPr>
          <p:cNvPicPr>
            <a:picLocks noChangeAspect="1"/>
          </p:cNvPicPr>
          <p:nvPr/>
        </p:nvPicPr>
        <p:blipFill>
          <a:blip r:embed="rId3"/>
          <a:stretch>
            <a:fillRect/>
          </a:stretch>
        </p:blipFill>
        <p:spPr>
          <a:xfrm>
            <a:off x="6203871" y="4089083"/>
            <a:ext cx="1024890" cy="1639967"/>
          </a:xfrm>
          <a:prstGeom prst="rect">
            <a:avLst/>
          </a:prstGeom>
        </p:spPr>
      </p:pic>
      <p:sp>
        <p:nvSpPr>
          <p:cNvPr id="8" name="Text 3"/>
          <p:cNvSpPr/>
          <p:nvPr/>
        </p:nvSpPr>
        <p:spPr>
          <a:xfrm>
            <a:off x="7536180" y="4293989"/>
            <a:ext cx="3139321" cy="320278"/>
          </a:xfrm>
          <a:prstGeom prst="rect">
            <a:avLst/>
          </a:prstGeom>
          <a:noFill/>
          <a:ln/>
        </p:spPr>
        <p:txBody>
          <a:bodyPr wrap="none" lIns="0" tIns="0" rIns="0" bIns="0" rtlCol="0" anchor="t"/>
          <a:lstStyle/>
          <a:p>
            <a:pPr algn="l" indent="0" marL="0">
              <a:lnSpc>
                <a:spcPts val="2500"/>
              </a:lnSpc>
              <a:buNone/>
            </a:pPr>
            <a:r>
              <a:rPr lang="en-US" sz="2000" dirty="0">
                <a:solidFill>
                  <a:srgbClr val="BFBFBF"/>
                </a:solidFill>
                <a:latin typeface="Instrument Sans Medium" pitchFamily="34" charset="0"/>
                <a:ea typeface="Instrument Sans Medium" pitchFamily="34" charset="-122"/>
                <a:cs typeface="Instrument Sans Medium" pitchFamily="34" charset="-120"/>
              </a:rPr>
              <a:t>Multi-Platform Integration</a:t>
            </a:r>
            <a:endParaRPr lang="en-US" sz="2000" dirty="0"/>
          </a:p>
        </p:txBody>
      </p:sp>
      <p:sp>
        <p:nvSpPr>
          <p:cNvPr id="9" name="Text 4"/>
          <p:cNvSpPr/>
          <p:nvPr/>
        </p:nvSpPr>
        <p:spPr>
          <a:xfrm>
            <a:off x="7536180" y="4737259"/>
            <a:ext cx="6376749" cy="656034"/>
          </a:xfrm>
          <a:prstGeom prst="rect">
            <a:avLst/>
          </a:prstGeom>
          <a:noFill/>
          <a:ln/>
        </p:spPr>
        <p:txBody>
          <a:bodyPr wrap="square" lIns="0" tIns="0" rIns="0" bIns="0" rtlCol="0" anchor="t"/>
          <a:lstStyle/>
          <a:p>
            <a:pPr algn="l" indent="0" marL="0">
              <a:lnSpc>
                <a:spcPts val="2550"/>
              </a:lnSpc>
              <a:buNone/>
            </a:pPr>
            <a:r>
              <a:rPr lang="en-US" sz="1600" dirty="0">
                <a:solidFill>
                  <a:srgbClr val="BFBFBF"/>
                </a:solidFill>
                <a:latin typeface="Open Sans" pitchFamily="34" charset="0"/>
                <a:ea typeface="Open Sans" pitchFamily="34" charset="-122"/>
                <a:cs typeface="Open Sans" pitchFamily="34" charset="-120"/>
              </a:rPr>
              <a:t>We will integrate Inkwell AI with a broader range of platforms, expanding its reach and accessibility to a wider audience.</a:t>
            </a:r>
            <a:endParaRPr lang="en-US" sz="1600" dirty="0"/>
          </a:p>
        </p:txBody>
      </p:sp>
      <p:pic>
        <p:nvPicPr>
          <p:cNvPr id="10" name="Image 3" descr="preencoded.png">    </p:cNvPr>
          <p:cNvPicPr>
            <a:picLocks noChangeAspect="1"/>
          </p:cNvPicPr>
          <p:nvPr/>
        </p:nvPicPr>
        <p:blipFill>
          <a:blip r:embed="rId4"/>
          <a:stretch>
            <a:fillRect/>
          </a:stretch>
        </p:blipFill>
        <p:spPr>
          <a:xfrm>
            <a:off x="6203871" y="5729049"/>
            <a:ext cx="1024890" cy="1837134"/>
          </a:xfrm>
          <a:prstGeom prst="rect">
            <a:avLst/>
          </a:prstGeom>
        </p:spPr>
      </p:pic>
      <p:sp>
        <p:nvSpPr>
          <p:cNvPr id="11" name="Text 5"/>
          <p:cNvSpPr/>
          <p:nvPr/>
        </p:nvSpPr>
        <p:spPr>
          <a:xfrm>
            <a:off x="7536180" y="5933956"/>
            <a:ext cx="3571161" cy="320278"/>
          </a:xfrm>
          <a:prstGeom prst="rect">
            <a:avLst/>
          </a:prstGeom>
          <a:noFill/>
          <a:ln/>
        </p:spPr>
        <p:txBody>
          <a:bodyPr wrap="none" lIns="0" tIns="0" rIns="0" bIns="0" rtlCol="0" anchor="t"/>
          <a:lstStyle/>
          <a:p>
            <a:pPr algn="l" indent="0" marL="0">
              <a:lnSpc>
                <a:spcPts val="2500"/>
              </a:lnSpc>
              <a:buNone/>
            </a:pPr>
            <a:r>
              <a:rPr lang="en-US" sz="2000" dirty="0">
                <a:solidFill>
                  <a:srgbClr val="BFBFBF"/>
                </a:solidFill>
                <a:latin typeface="Instrument Sans Medium" pitchFamily="34" charset="0"/>
                <a:ea typeface="Instrument Sans Medium" pitchFamily="34" charset="-122"/>
                <a:cs typeface="Instrument Sans Medium" pitchFamily="34" charset="-120"/>
              </a:rPr>
              <a:t>Generated PDF Enhancement</a:t>
            </a:r>
            <a:endParaRPr lang="en-US" sz="2000" dirty="0"/>
          </a:p>
        </p:txBody>
      </p:sp>
      <p:sp>
        <p:nvSpPr>
          <p:cNvPr id="12" name="Text 6"/>
          <p:cNvSpPr/>
          <p:nvPr/>
        </p:nvSpPr>
        <p:spPr>
          <a:xfrm>
            <a:off x="7536180" y="6377226"/>
            <a:ext cx="6376749" cy="984052"/>
          </a:xfrm>
          <a:prstGeom prst="rect">
            <a:avLst/>
          </a:prstGeom>
          <a:noFill/>
          <a:ln/>
        </p:spPr>
        <p:txBody>
          <a:bodyPr wrap="square" lIns="0" tIns="0" rIns="0" bIns="0" rtlCol="0" anchor="t"/>
          <a:lstStyle/>
          <a:p>
            <a:pPr algn="l" indent="0" marL="0">
              <a:lnSpc>
                <a:spcPts val="2550"/>
              </a:lnSpc>
              <a:buNone/>
            </a:pPr>
            <a:r>
              <a:rPr lang="en-US" sz="1600" dirty="0">
                <a:solidFill>
                  <a:srgbClr val="BFBFBF"/>
                </a:solidFill>
                <a:latin typeface="Open Sans" pitchFamily="34" charset="0"/>
                <a:ea typeface="Open Sans" pitchFamily="34" charset="-122"/>
                <a:cs typeface="Open Sans" pitchFamily="34" charset="-120"/>
              </a:rPr>
              <a:t>Elevating ebook presentation with AI-designed covers and professional PDF templates, boosting perceived value and user satisfaction.</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1736646" y="2591038"/>
            <a:ext cx="5670590" cy="708779"/>
          </a:xfrm>
          <a:prstGeom prst="rect">
            <a:avLst/>
          </a:prstGeom>
          <a:noFill/>
          <a:ln/>
        </p:spPr>
        <p:txBody>
          <a:bodyPr wrap="none" lIns="0" tIns="0" rIns="0" bIns="0" rtlCol="0" anchor="t"/>
          <a:lstStyle/>
          <a:p>
            <a:pPr algn="ctr" indent="0" marL="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The Team</a:t>
            </a:r>
            <a:endParaRPr lang="en-US" sz="4450" dirty="0"/>
          </a:p>
        </p:txBody>
      </p:sp>
      <p:sp>
        <p:nvSpPr>
          <p:cNvPr id="4" name="Text 1"/>
          <p:cNvSpPr/>
          <p:nvPr/>
        </p:nvSpPr>
        <p:spPr>
          <a:xfrm>
            <a:off x="793790" y="3753326"/>
            <a:ext cx="7556421" cy="748427"/>
          </a:xfrm>
          <a:prstGeom prst="rect">
            <a:avLst/>
          </a:prstGeom>
          <a:noFill/>
          <a:ln/>
        </p:spPr>
        <p:txBody>
          <a:bodyPr wrap="none" lIns="0" tIns="0" rIns="0" bIns="0" rtlCol="0" anchor="t"/>
          <a:lstStyle/>
          <a:p>
            <a:pPr algn="ctr" indent="0" marL="0">
              <a:lnSpc>
                <a:spcPts val="5850"/>
              </a:lnSpc>
              <a:buNone/>
            </a:pPr>
            <a:r>
              <a:rPr lang="en-US" sz="5850" dirty="0">
                <a:solidFill>
                  <a:srgbClr val="BFBFBF"/>
                </a:solidFill>
                <a:latin typeface="Instrument Sans Medium" pitchFamily="34" charset="0"/>
                <a:ea typeface="Instrument Sans Medium" pitchFamily="34" charset="-122"/>
                <a:cs typeface="Instrument Sans Medium" pitchFamily="34" charset="-120"/>
              </a:rPr>
              <a:t>1</a:t>
            </a:r>
            <a:endParaRPr lang="en-US" sz="5850" dirty="0"/>
          </a:p>
        </p:txBody>
      </p:sp>
      <p:sp>
        <p:nvSpPr>
          <p:cNvPr id="5" name="Text 2"/>
          <p:cNvSpPr/>
          <p:nvPr/>
        </p:nvSpPr>
        <p:spPr>
          <a:xfrm>
            <a:off x="3154323" y="4785122"/>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Suryansh Pandey</a:t>
            </a:r>
            <a:endParaRPr lang="en-US" sz="2200" dirty="0"/>
          </a:p>
        </p:txBody>
      </p:sp>
      <p:sp>
        <p:nvSpPr>
          <p:cNvPr id="6" name="Text 3"/>
          <p:cNvSpPr/>
          <p:nvPr/>
        </p:nvSpPr>
        <p:spPr>
          <a:xfrm>
            <a:off x="793790" y="5275540"/>
            <a:ext cx="7556421" cy="362903"/>
          </a:xfrm>
          <a:prstGeom prst="rect">
            <a:avLst/>
          </a:prstGeom>
          <a:noFill/>
          <a:ln/>
        </p:spPr>
        <p:txBody>
          <a:bodyPr wrap="none" lIns="0" tIns="0" rIns="0" bIns="0" rtlCol="0" anchor="t"/>
          <a:lstStyle/>
          <a:p>
            <a:pPr algn="ctr" indent="0" marL="0">
              <a:lnSpc>
                <a:spcPts val="2850"/>
              </a:lnSpc>
              <a:buNone/>
            </a:pPr>
            <a:r>
              <a:rPr lang="en-US" sz="1750" dirty="0">
                <a:solidFill>
                  <a:srgbClr val="BFBFBF"/>
                </a:solidFill>
                <a:latin typeface="Open Sans" pitchFamily="34" charset="0"/>
                <a:ea typeface="Open Sans" pitchFamily="34" charset="-122"/>
                <a:cs typeface="Open Sans" pitchFamily="34" charset="-120"/>
              </a:rPr>
              <a:t>Software Engineer, Strobes Security.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2024-12-11T20:46:52Z</dcterms:created>
  <dcterms:modified xsi:type="dcterms:W3CDTF">2024-12-11T20:46:52Z</dcterms:modified>
</cp:coreProperties>
</file>